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802F"/>
    <a:srgbClr val="9E602B"/>
    <a:srgbClr val="4E5151"/>
    <a:srgbClr val="9A9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12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33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5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2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52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96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0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6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96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576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F37DD-56D3-4E10-B3E1-94D0DE34FFB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3BCEA-9DF2-40EA-B486-E5E91A891C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5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256EBB-3B35-4812-9700-5D74B8CBB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F24AC-4BDE-4026-802E-6084EEA93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563" y="1635024"/>
            <a:ext cx="8384874" cy="1320223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DirectRg" panose="02000503040000020004" pitchFamily="50" charset="0"/>
              </a:rPr>
              <a:t>«</a:t>
            </a:r>
            <a:r>
              <a:rPr lang="ru-RU" sz="5400" b="1" dirty="0" err="1">
                <a:solidFill>
                  <a:schemeClr val="bg1"/>
                </a:solidFill>
                <a:latin typeface="DirectRg" panose="02000503040000020004" pitchFamily="50" charset="0"/>
              </a:rPr>
              <a:t>Полистовье</a:t>
            </a:r>
            <a:r>
              <a:rPr lang="ru-RU" sz="5400" b="1" dirty="0">
                <a:solidFill>
                  <a:schemeClr val="bg1"/>
                </a:solidFill>
                <a:latin typeface="DirectRg" panose="02000503040000020004" pitchFamily="50" charset="0"/>
              </a:rPr>
              <a:t> на ладони»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E4CE4E-82B5-4FED-9085-49ABE07B1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80512"/>
            <a:ext cx="6858000" cy="100878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PT Serif" panose="020A0603040505020204" pitchFamily="18" charset="-52"/>
              </a:rPr>
              <a:t>Экологический класс под открытым небом</a:t>
            </a:r>
          </a:p>
          <a:p>
            <a:r>
              <a:rPr lang="ru-RU" sz="2400" dirty="0" err="1">
                <a:solidFill>
                  <a:schemeClr val="bg1"/>
                </a:solidFill>
                <a:latin typeface="PT Serif" panose="020A0603040505020204" pitchFamily="18" charset="-52"/>
              </a:rPr>
              <a:t>Полистовский</a:t>
            </a:r>
            <a:r>
              <a:rPr lang="ru-RU" sz="2400" dirty="0">
                <a:solidFill>
                  <a:schemeClr val="bg1"/>
                </a:solidFill>
                <a:latin typeface="PT Serif" panose="020A0603040505020204" pitchFamily="18" charset="-52"/>
              </a:rPr>
              <a:t> заповедник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7CC0C24-AEE8-4449-B7E3-76A3F1D90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939898"/>
              </p:ext>
            </p:extLst>
          </p:nvPr>
        </p:nvGraphicFramePr>
        <p:xfrm>
          <a:off x="7183437" y="274537"/>
          <a:ext cx="1635125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35740" imgH="1361184" progId="CorelDraw.Graphic.19">
                  <p:embed/>
                </p:oleObj>
              </mc:Choice>
              <mc:Fallback>
                <p:oleObj name="CorelDRAW" r:id="rId3" imgW="1635740" imgH="136118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3437" y="274537"/>
                        <a:ext cx="1635125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6008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54A7D-E935-48A6-B379-B78D7414DA9A}"/>
              </a:ext>
            </a:extLst>
          </p:cNvPr>
          <p:cNvSpPr txBox="1"/>
          <p:nvPr/>
        </p:nvSpPr>
        <p:spPr>
          <a:xfrm>
            <a:off x="4886744" y="216273"/>
            <a:ext cx="41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DirectRg" panose="02000503040000020004" pitchFamily="50" charset="0"/>
              </a:rPr>
              <a:t>Полистовский</a:t>
            </a:r>
            <a:r>
              <a:rPr lang="ru-RU" sz="2800" b="1" dirty="0">
                <a:solidFill>
                  <a:schemeClr val="bg1"/>
                </a:solidFill>
                <a:latin typeface="DirectRg" panose="02000503040000020004" pitchFamily="50" charset="0"/>
              </a:rPr>
              <a:t> заповедник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F4979-80B9-4884-A66D-63C7AD0C5237}"/>
              </a:ext>
            </a:extLst>
          </p:cNvPr>
          <p:cNvSpPr txBox="1"/>
          <p:nvPr/>
        </p:nvSpPr>
        <p:spPr>
          <a:xfrm>
            <a:off x="4886744" y="1465727"/>
            <a:ext cx="4153200" cy="46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Единственный заповедник в Псковской области.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Создан 25 мая 1994 года с целью сохранения одной из крупнейших систем верховых болот Европы – </a:t>
            </a:r>
            <a:r>
              <a:rPr lang="ru-RU" sz="1200" dirty="0" err="1">
                <a:solidFill>
                  <a:schemeClr val="bg1"/>
                </a:solidFill>
                <a:latin typeface="DirectRg" panose="02000503040000020004" pitchFamily="50" charset="0"/>
              </a:rPr>
              <a:t>Полистово-Ловатской</a:t>
            </a:r>
            <a:r>
              <a:rPr 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:</a:t>
            </a:r>
          </a:p>
          <a:p>
            <a:endParaRPr 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Заповедная зона - 37 837 га. Запрещена любая хозяйственная деятельность.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Охранная зона - 17 279 га. Буфер вокруг заповедника, природопользование ограничено.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Озеро </a:t>
            </a:r>
            <a:r>
              <a:rPr lang="ru-RU" sz="1200" dirty="0" err="1">
                <a:solidFill>
                  <a:schemeClr val="bg1"/>
                </a:solidFill>
                <a:latin typeface="DirectRg" panose="02000503040000020004" pitchFamily="50" charset="0"/>
              </a:rPr>
              <a:t>Полисто</a:t>
            </a:r>
            <a:r>
              <a:rPr 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 – 8 241,8 га. Памятник природы регионального значения, природопользование ограничено.</a:t>
            </a:r>
          </a:p>
          <a:p>
            <a:endParaRPr 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  <a:p>
            <a:endParaRPr 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  <a:p>
            <a:pPr marL="171450" indent="-171450">
              <a:spcAft>
                <a:spcPts val="900"/>
              </a:spcAft>
              <a:buFont typeface="DirectRg" panose="02000503040000020004" pitchFamily="50" charset="0"/>
              <a:buChar char="–"/>
            </a:pPr>
            <a:r>
              <a:rPr lang="ru-RU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70%</a:t>
            </a:r>
            <a:r>
              <a:rPr lang="en-US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от общей</a:t>
            </a:r>
            <a:r>
              <a:rPr lang="en-US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площади</a:t>
            </a:r>
            <a:r>
              <a:rPr lang="en-US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ООПТ</a:t>
            </a:r>
            <a:r>
              <a:rPr lang="en-US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занимает</a:t>
            </a:r>
            <a:r>
              <a:rPr lang="en-US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верховое </a:t>
            </a:r>
            <a:r>
              <a:rPr lang="en-US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DirectRg" panose="02000503040000020004" pitchFamily="50" charset="0"/>
              </a:rPr>
              <a:t>болото.</a:t>
            </a:r>
            <a:endParaRPr lang="en-US" alt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  <a:p>
            <a:pPr marL="171450" indent="-171450">
              <a:spcAft>
                <a:spcPts val="900"/>
              </a:spcAft>
              <a:buFont typeface="DirectRg" panose="02000503040000020004" pitchFamily="50" charset="0"/>
              <a:buChar char="–"/>
            </a:pPr>
            <a:r>
              <a:rPr lang="ru-RU" altLang="ru-RU" sz="1200" b="1" dirty="0">
                <a:solidFill>
                  <a:schemeClr val="bg1"/>
                </a:solidFill>
                <a:latin typeface="DirectRg" panose="02000503040000020004" pitchFamily="50" charset="0"/>
              </a:rPr>
              <a:t>25%  территории занимают леса.</a:t>
            </a:r>
          </a:p>
          <a:p>
            <a:pPr marL="171450" indent="-171450">
              <a:spcAft>
                <a:spcPts val="900"/>
              </a:spcAft>
              <a:buFont typeface="DirectRg" panose="02000503040000020004" pitchFamily="50" charset="0"/>
              <a:buChar char="–"/>
            </a:pPr>
            <a:r>
              <a:rPr lang="ru-RU" altLang="ru-RU" sz="1200" b="1" dirty="0">
                <a:solidFill>
                  <a:schemeClr val="bg1"/>
                </a:solidFill>
                <a:latin typeface="DirectRg" panose="02000503040000020004" pitchFamily="50" charset="0"/>
              </a:rPr>
              <a:t>5%</a:t>
            </a:r>
            <a:r>
              <a:rPr lang="en-US" altLang="ru-RU" sz="1200" b="1" dirty="0">
                <a:solidFill>
                  <a:schemeClr val="bg1"/>
                </a:solidFill>
                <a:latin typeface="DirectRg" panose="02000503040000020004" pitchFamily="50" charset="0"/>
              </a:rPr>
              <a:t> </a:t>
            </a:r>
            <a:r>
              <a:rPr lang="ru-RU" altLang="ru-RU" sz="1200" b="1" dirty="0">
                <a:solidFill>
                  <a:schemeClr val="bg1"/>
                </a:solidFill>
                <a:latin typeface="DirectRg" panose="02000503040000020004" pitchFamily="50" charset="0"/>
              </a:rPr>
              <a:t>занимают реки, озёра, заливные луга.</a:t>
            </a:r>
            <a:endParaRPr 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  <a:p>
            <a:endParaRPr lang="ru-RU" sz="1200" dirty="0">
              <a:solidFill>
                <a:schemeClr val="bg1"/>
              </a:solidFill>
              <a:latin typeface="DirectRg" panose="02000503040000020004" pitchFamily="50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C9AC7E9-3AFE-4569-9467-40C1D9C6FD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348319"/>
              </p:ext>
            </p:extLst>
          </p:nvPr>
        </p:nvGraphicFramePr>
        <p:xfrm>
          <a:off x="0" y="-48481"/>
          <a:ext cx="4748722" cy="6906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4559" imgH="5315723" progId="Photoshop.Image.13">
                  <p:embed/>
                </p:oleObj>
              </mc:Choice>
              <mc:Fallback>
                <p:oleObj name="Image" r:id="rId2" imgW="3654559" imgH="5315723" progId="Photoshop.Image.13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755FE15-C77D-42D8-B5C7-1A22B9F86E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8481"/>
                        <a:ext cx="4748722" cy="69064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167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54E630-8327-459A-9757-D22B5102D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C49BD355-1BEB-40E6-A74A-3E9865A231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605694"/>
              </p:ext>
            </p:extLst>
          </p:nvPr>
        </p:nvGraphicFramePr>
        <p:xfrm>
          <a:off x="-583583" y="959520"/>
          <a:ext cx="5088908" cy="3050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797608" imgH="2726933" progId="CorelDraw.Graphic.19">
                  <p:embed/>
                </p:oleObj>
              </mc:Choice>
              <mc:Fallback>
                <p:oleObj name="CorelDRAW" r:id="rId3" imgW="2797608" imgH="2726933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83583" y="959520"/>
                        <a:ext cx="5088908" cy="3050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B21293A-6362-4AAC-80B3-B81F6CE1033B}"/>
              </a:ext>
            </a:extLst>
          </p:cNvPr>
          <p:cNvSpPr txBox="1"/>
          <p:nvPr/>
        </p:nvSpPr>
        <p:spPr>
          <a:xfrm>
            <a:off x="165159" y="1333970"/>
            <a:ext cx="39116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E5251"/>
                </a:solidFill>
                <a:latin typeface="DirectRg" panose="02000503040000020004" pitchFamily="50" charset="0"/>
              </a:rPr>
              <a:t>Создание экологического класса под открытым небом, позволяющего решать следующие задачи:</a:t>
            </a:r>
          </a:p>
          <a:p>
            <a:endParaRPr lang="ru-RU" sz="1100" b="1" dirty="0">
              <a:solidFill>
                <a:srgbClr val="4E5251"/>
              </a:solidFill>
              <a:latin typeface="DirectRg" panose="02000503040000020004" pitchFamily="50" charset="0"/>
            </a:endParaRP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Проведение эколого-просветительских занятий с разными целевыми группами;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Проведение лекториев;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Проведение мероприятий для местных жителей и туристов;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Вовлечение местных жителей в работу заповедника, поддержка лояльных отношений;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Организация и проведение смен детского экологического похода «Родник»</a:t>
            </a:r>
            <a:endParaRPr lang="ru-RU" sz="1100" dirty="0">
              <a:solidFill>
                <a:srgbClr val="80812B"/>
              </a:solidFill>
              <a:latin typeface="DirectRg" panose="02000503040000020004" pitchFamily="50" charset="0"/>
            </a:endParaRPr>
          </a:p>
        </p:txBody>
      </p:sp>
      <p:pic>
        <p:nvPicPr>
          <p:cNvPr id="4" name="Picture 12" descr="C:\Users\User\Desktop\Рисунок1.png">
            <a:extLst>
              <a:ext uri="{FF2B5EF4-FFF2-40B4-BE49-F238E27FC236}">
                <a16:creationId xmlns:a16="http://schemas.microsoft.com/office/drawing/2014/main" id="{AC708913-1462-4630-8DDA-BA0FF227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6" y="435619"/>
            <a:ext cx="3881769" cy="72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C97F2-43B2-40DB-8899-D8CF0A33D5A2}"/>
              </a:ext>
            </a:extLst>
          </p:cNvPr>
          <p:cNvSpPr txBox="1"/>
          <p:nvPr/>
        </p:nvSpPr>
        <p:spPr>
          <a:xfrm>
            <a:off x="711085" y="509870"/>
            <a:ext cx="3545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DirectRg" panose="02000503040000020004" pitchFamily="50" charset="0"/>
              </a:rPr>
              <a:t>Цель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20045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A2CCE5-5A39-4C29-AFA6-B43770413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C8592ACA-CB63-4B18-A742-685F47388B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009722"/>
              </p:ext>
            </p:extLst>
          </p:nvPr>
        </p:nvGraphicFramePr>
        <p:xfrm>
          <a:off x="-209167" y="996526"/>
          <a:ext cx="4142992" cy="272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797608" imgH="2726933" progId="CorelDraw.Graphic.19">
                  <p:embed/>
                </p:oleObj>
              </mc:Choice>
              <mc:Fallback>
                <p:oleObj name="CorelDRAW" r:id="rId3" imgW="2797608" imgH="2726933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9167" y="996526"/>
                        <a:ext cx="4142992" cy="272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FBFC473-EBF2-40E6-A6C0-13161541BDB5}"/>
              </a:ext>
            </a:extLst>
          </p:cNvPr>
          <p:cNvSpPr txBox="1"/>
          <p:nvPr/>
        </p:nvSpPr>
        <p:spPr>
          <a:xfrm>
            <a:off x="404619" y="1212976"/>
            <a:ext cx="337680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>
                <a:solidFill>
                  <a:schemeClr val="bg1"/>
                </a:solidFill>
                <a:latin typeface="DirectRg" panose="02000503040000020004" pitchFamily="50" charset="0"/>
              </a:rPr>
              <a:t>Полистовский заповедник регулярно проводит эколого-просветительские мероприятия для целевых групп: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DirectRg" panose="02000503040000020004" pitchFamily="50" charset="0"/>
              </a:rPr>
              <a:t>Дети и подростки в составе экскурсионных групп;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DirectRg" panose="02000503040000020004" pitchFamily="50" charset="0"/>
              </a:rPr>
              <a:t>Дети и подростки из числа жителей приболотных деревень;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DirectRg" panose="02000503040000020004" pitchFamily="50" charset="0"/>
              </a:rPr>
              <a:t>Студенты, в том числе профильных ВУЗов;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DirectRg" panose="02000503040000020004" pitchFamily="50" charset="0"/>
              </a:rPr>
              <a:t>Туристы – натуралисты;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DirectRg" panose="02000503040000020004" pitchFamily="50" charset="0"/>
              </a:rPr>
              <a:t>Группы из взрослых и детей, семьи.</a:t>
            </a: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0F888245-C45B-4713-9CA2-6169DCA6F7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687398"/>
              </p:ext>
            </p:extLst>
          </p:nvPr>
        </p:nvGraphicFramePr>
        <p:xfrm>
          <a:off x="-628649" y="3265933"/>
          <a:ext cx="5105400" cy="2849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2797608" imgH="2726933" progId="CorelDraw.Graphic.19">
                  <p:embed/>
                </p:oleObj>
              </mc:Choice>
              <mc:Fallback>
                <p:oleObj name="CorelDRAW" r:id="rId5" imgW="2797608" imgH="2726933" progId="CorelDraw.Graphic.19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C49BD355-1BEB-40E6-A74A-3E9865A231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628649" y="3265933"/>
                        <a:ext cx="5105400" cy="2849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0B6F22-23A9-4DB0-986D-F6687FD5963C}"/>
              </a:ext>
            </a:extLst>
          </p:cNvPr>
          <p:cNvSpPr txBox="1"/>
          <p:nvPr/>
        </p:nvSpPr>
        <p:spPr>
          <a:xfrm>
            <a:off x="306182" y="3427784"/>
            <a:ext cx="3990358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 typeface="DirectRg" panose="02000503040000020004" pitchFamily="50" charset="0"/>
              <a:buChar char="–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Отсутствует комфортное легкодоступное пространство под отрытым небом для проведения эколого-просветительских занятий с детьми на природе;</a:t>
            </a:r>
          </a:p>
          <a:p>
            <a:pPr marL="214313" indent="-214313">
              <a:spcAft>
                <a:spcPts val="900"/>
              </a:spcAft>
              <a:buFont typeface="DirectRg" panose="02000503040000020004" pitchFamily="50" charset="0"/>
              <a:buChar char="–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Основная информация о заповеднике размещена на экологических маршрутах, доступ к которым ограничен;</a:t>
            </a:r>
          </a:p>
          <a:p>
            <a:pPr marL="214313" indent="-214313">
              <a:spcAft>
                <a:spcPts val="900"/>
              </a:spcAft>
              <a:buFont typeface="DirectRg" panose="02000503040000020004" pitchFamily="50" charset="0"/>
              <a:buChar char="–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Жители деревни не имеют возможности самостоятельно и легко получить исчерпывающую информацию о территории;</a:t>
            </a:r>
          </a:p>
          <a:p>
            <a:pPr marL="214313" indent="-214313">
              <a:spcAft>
                <a:spcPts val="900"/>
              </a:spcAft>
              <a:buFont typeface="DirectRg" panose="02000503040000020004" pitchFamily="50" charset="0"/>
              <a:buChar char="–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Туристы, останавливающиеся в гостевых домах заповедника имеют ограниченный выбор мест для самостоятельного посещения в деревне.</a:t>
            </a:r>
          </a:p>
        </p:txBody>
      </p:sp>
      <p:pic>
        <p:nvPicPr>
          <p:cNvPr id="3" name="Picture 12" descr="C:\Users\User\Desktop\Рисунок1.png">
            <a:extLst>
              <a:ext uri="{FF2B5EF4-FFF2-40B4-BE49-F238E27FC236}">
                <a16:creationId xmlns:a16="http://schemas.microsoft.com/office/drawing/2014/main" id="{3A0248B9-2079-4226-9A89-029A14D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33" y="465715"/>
            <a:ext cx="4247767" cy="72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3F9B4-3420-4379-9490-D5F293A22FA8}"/>
              </a:ext>
            </a:extLst>
          </p:cNvPr>
          <p:cNvSpPr txBox="1"/>
          <p:nvPr/>
        </p:nvSpPr>
        <p:spPr>
          <a:xfrm>
            <a:off x="579932" y="539966"/>
            <a:ext cx="3776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DirectRg" panose="02000503040000020004" pitchFamily="50" charset="0"/>
              </a:rPr>
              <a:t>Суть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52571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3FC1CB-5378-4723-9864-D3E298E9F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D7F6AC8-CBFF-46BB-8D03-A37DBAD253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850577"/>
              </p:ext>
            </p:extLst>
          </p:nvPr>
        </p:nvGraphicFramePr>
        <p:xfrm>
          <a:off x="-200025" y="762000"/>
          <a:ext cx="3929593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797608" imgH="2726933" progId="CorelDraw.Graphic.19">
                  <p:embed/>
                </p:oleObj>
              </mc:Choice>
              <mc:Fallback>
                <p:oleObj name="CorelDRAW" r:id="rId3" imgW="2797608" imgH="2726933" progId="CorelDraw.Graphic.19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0F888245-C45B-4713-9CA2-6169DCA6F7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0025" y="762000"/>
                        <a:ext cx="3929593" cy="384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12F81F-A1A1-4D7D-82A3-944429C10C86}"/>
              </a:ext>
            </a:extLst>
          </p:cNvPr>
          <p:cNvSpPr txBox="1"/>
          <p:nvPr/>
        </p:nvSpPr>
        <p:spPr>
          <a:xfrm>
            <a:off x="217573" y="1154355"/>
            <a:ext cx="3268577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E5251"/>
                </a:solidFill>
                <a:latin typeface="DirectRg" panose="02000503040000020004" pitchFamily="50" charset="0"/>
              </a:rPr>
              <a:t>Создание пространства, отвечающего следующим требованиям:</a:t>
            </a:r>
          </a:p>
          <a:p>
            <a:endParaRPr lang="ru-RU" sz="1100" b="1" dirty="0">
              <a:solidFill>
                <a:srgbClr val="4E5251"/>
              </a:solidFill>
              <a:latin typeface="DirectRg" panose="02000503040000020004" pitchFamily="50" charset="0"/>
            </a:endParaRP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Находится на природе, подходит для больших групп участников;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Может быть использовано в разную погоду;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Позволяет в реальном времени на «живых» примерах познавать природу;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Органично вписано в ландшафт;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Оборудовано небанальным наглядным материалом;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Доступно для самостоятельного посещения туристами и местными жителями.</a:t>
            </a:r>
            <a:endParaRPr lang="ru-RU" sz="1100" dirty="0">
              <a:solidFill>
                <a:srgbClr val="80812B"/>
              </a:solidFill>
              <a:latin typeface="DirectRg" panose="02000503040000020004" pitchFamily="50" charset="0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E30763EC-FDF4-44D2-AC32-FA79B9C07D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471532"/>
              </p:ext>
            </p:extLst>
          </p:nvPr>
        </p:nvGraphicFramePr>
        <p:xfrm>
          <a:off x="3772043" y="1595980"/>
          <a:ext cx="5196859" cy="507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2797608" imgH="2726933" progId="CorelDraw.Graphic.19">
                  <p:embed/>
                </p:oleObj>
              </mc:Choice>
              <mc:Fallback>
                <p:oleObj name="CorelDRAW" r:id="rId5" imgW="2797608" imgH="2726933" progId="CorelDraw.Graphic.19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0D7F6AC8-CBFF-46BB-8D03-A37DBAD253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2043" y="1595980"/>
                        <a:ext cx="5196859" cy="507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B9D0E83-B5E9-4C54-A50D-F9AC87EDC258}"/>
              </a:ext>
            </a:extLst>
          </p:cNvPr>
          <p:cNvSpPr txBox="1"/>
          <p:nvPr/>
        </p:nvSpPr>
        <p:spPr>
          <a:xfrm>
            <a:off x="4138781" y="2261562"/>
            <a:ext cx="47619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E5251"/>
                </a:solidFill>
                <a:latin typeface="DirectRg" panose="02000503040000020004" pitchFamily="50" charset="0"/>
              </a:rPr>
              <a:t>01 февраля 2022 – 01 декабря 2022</a:t>
            </a:r>
          </a:p>
          <a:p>
            <a:endParaRPr lang="ru-RU" sz="1100" b="1" dirty="0">
              <a:solidFill>
                <a:srgbClr val="4E5251"/>
              </a:solidFill>
              <a:latin typeface="DirectRg" panose="02000503040000020004" pitchFamily="50" charset="0"/>
            </a:endParaRP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01.02.22 – 31.03.22 – подготовка концепции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экокласса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01.02.22 – 31.03.22 – подготовка методических материалов </a:t>
            </a:r>
            <a:br>
              <a:rPr lang="en-US" sz="1100" dirty="0">
                <a:solidFill>
                  <a:srgbClr val="4E5251"/>
                </a:solidFill>
                <a:latin typeface="DirectRg" panose="02000503040000020004" pitchFamily="50" charset="0"/>
              </a:rPr>
            </a:b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(не менее 4) для проведения занятий в экологическом классе;</a:t>
            </a: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01.02.22 – 31.04.22 – проведение конкурса среди школьников на участие в летнем походе «Родник»;</a:t>
            </a: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01.03.22 - 01.05.22 – подготовка дизайн-концепции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экокласса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01.04.22 – 31.07.22 – закупка материалов и оборудования,  монтаж конструкций;</a:t>
            </a: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01.04.22 – 31.07.22 – подготовка и печать полиграфической продукции;</a:t>
            </a: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01.07.22 – 30.08.22 – проведение похода «Родник», не менее 25 участников. Представление и защита проектов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экотропы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01.09.22-30.10.22 – проведение занятий в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экоклассе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01.11.22 – 30.11.22 – подготовка отчета о проекте.</a:t>
            </a:r>
          </a:p>
        </p:txBody>
      </p:sp>
      <p:pic>
        <p:nvPicPr>
          <p:cNvPr id="8" name="Picture 12" descr="C:\Users\User\Desktop\Рисунок1.png">
            <a:extLst>
              <a:ext uri="{FF2B5EF4-FFF2-40B4-BE49-F238E27FC236}">
                <a16:creationId xmlns:a16="http://schemas.microsoft.com/office/drawing/2014/main" id="{2EB872B4-4B7D-4906-AB06-448AC698B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6" y="1427877"/>
            <a:ext cx="5444508" cy="7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6BE55-4A7B-4538-AC38-0F7C1B72B296}"/>
              </a:ext>
            </a:extLst>
          </p:cNvPr>
          <p:cNvSpPr txBox="1"/>
          <p:nvPr/>
        </p:nvSpPr>
        <p:spPr>
          <a:xfrm>
            <a:off x="4062581" y="1535707"/>
            <a:ext cx="5175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DirectRg" panose="02000503040000020004" pitchFamily="50" charset="0"/>
              </a:rPr>
              <a:t>И этапы реализации</a:t>
            </a:r>
          </a:p>
        </p:txBody>
      </p:sp>
      <p:pic>
        <p:nvPicPr>
          <p:cNvPr id="3" name="Picture 12" descr="C:\Users\User\Desktop\Рисунок1.png">
            <a:extLst>
              <a:ext uri="{FF2B5EF4-FFF2-40B4-BE49-F238E27FC236}">
                <a16:creationId xmlns:a16="http://schemas.microsoft.com/office/drawing/2014/main" id="{BA9CAA0B-219E-487F-9994-7BB2C1EF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" y="257738"/>
            <a:ext cx="2942703" cy="7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412049-04E7-439E-BE8A-70F72BF00AE7}"/>
              </a:ext>
            </a:extLst>
          </p:cNvPr>
          <p:cNvSpPr txBox="1"/>
          <p:nvPr/>
        </p:nvSpPr>
        <p:spPr>
          <a:xfrm>
            <a:off x="217573" y="317943"/>
            <a:ext cx="2535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DirectRg" panose="02000503040000020004" pitchFamily="50" charset="0"/>
              </a:rP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val="255919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E225EF-A0EA-4E5A-89FB-B51AC289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D4D10F6-D999-40F0-97B6-77E289DAA8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55517"/>
              </p:ext>
            </p:extLst>
          </p:nvPr>
        </p:nvGraphicFramePr>
        <p:xfrm>
          <a:off x="-397216" y="419460"/>
          <a:ext cx="5331166" cy="30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797608" imgH="2726933" progId="CorelDraw.Graphic.19">
                  <p:embed/>
                </p:oleObj>
              </mc:Choice>
              <mc:Fallback>
                <p:oleObj name="CorelDRAW" r:id="rId3" imgW="2797608" imgH="2726933" progId="CorelDraw.Graphic.19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C49BD355-1BEB-40E6-A74A-3E9865A231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97216" y="419460"/>
                        <a:ext cx="5331166" cy="30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5DA1D16-A875-412D-B34B-1AEF997CF4F7}"/>
              </a:ext>
            </a:extLst>
          </p:cNvPr>
          <p:cNvSpPr txBox="1"/>
          <p:nvPr/>
        </p:nvSpPr>
        <p:spPr>
          <a:xfrm>
            <a:off x="261116" y="845299"/>
            <a:ext cx="445070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Создание экспозиции, посвященной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Полистовскому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 заповеднику, лесам и водно-болотным угодьям, как одним из наиболее эффективных накопителей парниковых газов.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Проведение ряда просветительских мероприятий со школьниками, в том числе смены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экопохода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 «Родник».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Проект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экотропы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 в прилегающем к деревне лесу.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Увеличение доступности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экологопросветительской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 информации для местных жителей.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Монтаж пространства, позволяющего проводить мероприятия с целевыми группами заповедника.</a:t>
            </a:r>
          </a:p>
        </p:txBody>
      </p:sp>
      <p:pic>
        <p:nvPicPr>
          <p:cNvPr id="3" name="Picture 12" descr="C:\Users\User\Desktop\Рисунок1.png">
            <a:extLst>
              <a:ext uri="{FF2B5EF4-FFF2-40B4-BE49-F238E27FC236}">
                <a16:creationId xmlns:a16="http://schemas.microsoft.com/office/drawing/2014/main" id="{6AE9D75F-D42E-482C-A946-16D14702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" y="74749"/>
            <a:ext cx="6392885" cy="7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C774B-6678-4F4F-BF09-E6BD19ECB366}"/>
              </a:ext>
            </a:extLst>
          </p:cNvPr>
          <p:cNvSpPr txBox="1"/>
          <p:nvPr/>
        </p:nvSpPr>
        <p:spPr>
          <a:xfrm>
            <a:off x="269055" y="148999"/>
            <a:ext cx="584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DirectRg" panose="02000503040000020004" pitchFamily="50" charset="0"/>
              </a:rPr>
              <a:t>Ожидаемые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651841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772800-A481-4D4E-9A58-AFCBB84C9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"/>
            <a:ext cx="9144000" cy="6853419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3F9DE76-8635-4D6B-BE01-F760813E88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383410"/>
              </p:ext>
            </p:extLst>
          </p:nvPr>
        </p:nvGraphicFramePr>
        <p:xfrm>
          <a:off x="-773446" y="1321243"/>
          <a:ext cx="7078995" cy="4489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797608" imgH="2726933" progId="CorelDraw.Graphic.19">
                  <p:embed/>
                </p:oleObj>
              </mc:Choice>
              <mc:Fallback>
                <p:oleObj name="CorelDRAW" r:id="rId3" imgW="2797608" imgH="2726933" progId="CorelDraw.Graphic.19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FD4D10F6-D999-40F0-97B6-77E289DAA8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73446" y="1321243"/>
                        <a:ext cx="7078995" cy="4489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F50B7E8-7F85-4A19-BF3A-A1AC251F081B}"/>
              </a:ext>
            </a:extLst>
          </p:cNvPr>
          <p:cNvSpPr txBox="1"/>
          <p:nvPr/>
        </p:nvSpPr>
        <p:spPr>
          <a:xfrm>
            <a:off x="371192" y="1590100"/>
            <a:ext cx="5477801" cy="407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E5251"/>
                </a:solidFill>
                <a:latin typeface="DirectRg" panose="02000503040000020004" pitchFamily="50" charset="0"/>
              </a:rPr>
              <a:t>Целевые группы: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Педагоги образовательных учреждений;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Родители школьников;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Туристы;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Волонтеры;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Жители д. Гоголево, в том числе дети, приезжающие на каникулы;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Волонтеры.</a:t>
            </a:r>
          </a:p>
          <a:p>
            <a:pPr>
              <a:spcBef>
                <a:spcPts val="450"/>
              </a:spcBef>
            </a:pPr>
            <a:r>
              <a:rPr lang="ru-RU" sz="1100" b="1" dirty="0">
                <a:solidFill>
                  <a:srgbClr val="4E5251"/>
                </a:solidFill>
                <a:latin typeface="DirectRg" panose="02000503040000020004" pitchFamily="50" charset="0"/>
              </a:rPr>
              <a:t>Каналы: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Собственные интернет-площадки заповедника;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Региональные интернет-СМИ;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Районные газеты;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Региональные ТВ-каналы;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Почтовая рассылка.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1100" b="1" dirty="0">
                <a:solidFill>
                  <a:srgbClr val="4E5251"/>
                </a:solidFill>
                <a:latin typeface="DirectRg" panose="02000503040000020004" pitchFamily="50" charset="0"/>
              </a:rPr>
              <a:t>Общий охват коммуникационной кампании не менее 40 000 просмотров</a:t>
            </a:r>
          </a:p>
          <a:p>
            <a:pPr>
              <a:spcBef>
                <a:spcPts val="450"/>
              </a:spcBef>
            </a:pPr>
            <a:r>
              <a:rPr lang="ru-RU" sz="1100" b="1" dirty="0">
                <a:solidFill>
                  <a:srgbClr val="4E5251"/>
                </a:solidFill>
                <a:latin typeface="DirectRg" panose="02000503040000020004" pitchFamily="50" charset="0"/>
              </a:rPr>
              <a:t>Эффект: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Педагоги и родители Псковской области осведомлены о мероприятиях заповедника. Школьники принимают в них участие;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Проведена волонтерская смена по работе с детьми в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экоклассе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Жители деревни, в том числе дети, посещают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экокласс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 самостоятельно или в рамках мероприятий;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Туристы заповедника посещают </a:t>
            </a:r>
            <a:r>
              <a:rPr lang="ru-RU" sz="1100" dirty="0" err="1">
                <a:solidFill>
                  <a:srgbClr val="4E5251"/>
                </a:solidFill>
                <a:latin typeface="DirectRg" panose="02000503040000020004" pitchFamily="50" charset="0"/>
              </a:rPr>
              <a:t>экокласс</a:t>
            </a:r>
            <a:r>
              <a:rPr lang="ru-RU" sz="1100" dirty="0">
                <a:solidFill>
                  <a:srgbClr val="4E5251"/>
                </a:solidFill>
                <a:latin typeface="DirectRg" panose="02000503040000020004" pitchFamily="50" charset="0"/>
              </a:rPr>
              <a:t> самостоятельно или в сопровождении сотрудников заповедника.</a:t>
            </a:r>
          </a:p>
        </p:txBody>
      </p:sp>
      <p:pic>
        <p:nvPicPr>
          <p:cNvPr id="6" name="Picture 12" descr="C:\Users\User\Desktop\Рисунок1.png">
            <a:extLst>
              <a:ext uri="{FF2B5EF4-FFF2-40B4-BE49-F238E27FC236}">
                <a16:creationId xmlns:a16="http://schemas.microsoft.com/office/drawing/2014/main" id="{DD3C13CB-1760-455C-B074-3E3B00F1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3" y="315521"/>
            <a:ext cx="2538524" cy="121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C:\Users\User\Desktop\Рисунок1.png">
            <a:extLst>
              <a:ext uri="{FF2B5EF4-FFF2-40B4-BE49-F238E27FC236}">
                <a16:creationId xmlns:a16="http://schemas.microsoft.com/office/drawing/2014/main" id="{E91A16D8-0D09-49D5-895B-DFAA03E3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7" y="241271"/>
            <a:ext cx="8386489" cy="7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F7833-19DC-4315-AB71-8714B32F1F41}"/>
              </a:ext>
            </a:extLst>
          </p:cNvPr>
          <p:cNvSpPr txBox="1"/>
          <p:nvPr/>
        </p:nvSpPr>
        <p:spPr>
          <a:xfrm>
            <a:off x="371192" y="315521"/>
            <a:ext cx="8465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DirectRg" panose="02000503040000020004" pitchFamily="50" charset="0"/>
              </a:rPr>
              <a:t>Коммуникационная поддержка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96410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1A2B1-8827-4B7F-8485-8116D5C7E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65"/>
            <a:ext cx="9144000" cy="68659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52318-4F02-4546-938B-CCBC2BCEB260}"/>
              </a:ext>
            </a:extLst>
          </p:cNvPr>
          <p:cNvSpPr txBox="1">
            <a:spLocks/>
          </p:cNvSpPr>
          <p:nvPr/>
        </p:nvSpPr>
        <p:spPr>
          <a:xfrm>
            <a:off x="1054781" y="5571395"/>
            <a:ext cx="7379494" cy="70127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chemeClr val="bg1"/>
                </a:solidFill>
                <a:latin typeface="DirectRg" panose="02000503040000020004" pitchFamily="50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495673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</TotalTime>
  <Words>629</Words>
  <Application>Microsoft Office PowerPoint</Application>
  <PresentationFormat>Экран (4:3)</PresentationFormat>
  <Paragraphs>85</Paragraphs>
  <Slides>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DirectRg</vt:lpstr>
      <vt:lpstr>PT Serif</vt:lpstr>
      <vt:lpstr>Тема Office</vt:lpstr>
      <vt:lpstr>CorelDRAW</vt:lpstr>
      <vt:lpstr>Image</vt:lpstr>
      <vt:lpstr>«Полистовье на ладони»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Полистовье на ладони</dc:title>
  <dc:creator>Nadya Nikolenko</dc:creator>
  <cp:lastModifiedBy>Nadya Nikolenko</cp:lastModifiedBy>
  <cp:revision>10</cp:revision>
  <dcterms:created xsi:type="dcterms:W3CDTF">2021-12-06T20:41:59Z</dcterms:created>
  <dcterms:modified xsi:type="dcterms:W3CDTF">2021-12-08T19:56:29Z</dcterms:modified>
</cp:coreProperties>
</file>